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1" r:id="rId22"/>
    <p:sldId id="282" r:id="rId23"/>
    <p:sldId id="275" r:id="rId24"/>
    <p:sldId id="276" r:id="rId25"/>
    <p:sldId id="277" r:id="rId26"/>
    <p:sldId id="278" r:id="rId27"/>
    <p:sldId id="279" r:id="rId28"/>
    <p:sldId id="283" r:id="rId29"/>
    <p:sldId id="280" r:id="rId30"/>
    <p:sldId id="284" r:id="rId31"/>
    <p:sldId id="285" r:id="rId32"/>
    <p:sldId id="288" r:id="rId33"/>
    <p:sldId id="287" r:id="rId34"/>
    <p:sldId id="289" r:id="rId35"/>
    <p:sldId id="290" r:id="rId36"/>
    <p:sldId id="292" r:id="rId37"/>
    <p:sldId id="291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94660"/>
  </p:normalViewPr>
  <p:slideViewPr>
    <p:cSldViewPr snapToGrid="0">
      <p:cViewPr>
        <p:scale>
          <a:sx n="120" d="100"/>
          <a:sy n="120" d="100"/>
        </p:scale>
        <p:origin x="370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02A8C-EDE5-441D-8173-CC5C63B6C9B4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3B3D2-867C-4182-A383-B96AF93FFF4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73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3B3D2-867C-4182-A383-B96AF93FFF45}" type="slidenum">
              <a:rPr lang="en-CH" smtClean="0"/>
              <a:t>30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06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25E3-5300-B555-2E73-02E95FBEA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9C967-EF43-A81F-90A0-5A4F24443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F0B16-BB08-59A2-CC2D-3F318EE1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F6220-CBD8-9E5B-71C4-740365A0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1AA4B-6F82-9AC0-34BA-5909FD26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7307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46C9-5990-FB38-FF76-99FAFBC9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9FBB3-E19F-ACD3-DA0F-87E24A049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4B14B-BC36-363A-8599-7497CCEA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79FD6-FD8D-96D4-60EE-76E84121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CCE4F-4436-9AED-B3C3-4F265CC43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8909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2B7A63-C154-E760-7A8C-874C48FB5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81FBC-7259-021B-CA0D-DC2E786A3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1AB0E-7F93-43F6-E632-41BA4142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C5016-3F2E-45D6-B4F6-714A5635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2C813-D047-E5F0-22BA-04948262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9652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8796-32D5-F05C-69CF-064F68B0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40C33-8232-5ED3-8E1B-444703D79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C876B-8E2D-86BF-5390-0E1D2FF31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51397-BA23-D7A4-9618-8EDE0171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A54A-C5CB-A7FE-4435-EDEF9964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039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13B7-24DC-BDA2-678E-C8E880985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17021-6EAF-6B90-8935-C04E9253F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1CD80-1EB9-2042-F7AB-C69C3F5B4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020CE-CE22-B54E-C524-E3ECC630B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4E781-F584-DA13-BEDF-8833028F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3669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6C49-2B8A-D556-031B-C8925689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85E63-A490-080F-EF2E-0DDF5727C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3382F-806A-DF81-2E30-3FFC188C9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1B22E-BF9F-858F-2A40-B515E817F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C5066-0E8E-8675-2F08-0383941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90B5-7405-E345-10C1-CFB65429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4298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6EE92-99B9-B842-87F6-C5467B59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71E92-ABEC-E33B-2B86-D162822F8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5B9C0-DE4F-08E1-4A1F-D212CA307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47138-A80D-7888-51E2-0EC5B1F5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E6C253-0BCC-51B1-7426-5945212BD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E7516-81E5-7907-7BF6-3E0EF3DF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A8025-BFC6-8CCD-6506-092AC8CF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DD258-1750-79D3-056C-3098778E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497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68E3-83B5-8F9F-A40B-1E07A63F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A2B74-B852-9ED2-25BD-B843DC1F8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E1050-A03F-192A-C2BC-E0A20EF3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80003-14D3-97C2-5293-840F05A3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9869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A22E2-B689-5CE8-CA50-92C46505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5020E-2FFE-27DB-BE8E-C979E29DE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81734-92B7-6225-5DBD-E646663E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561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76F8-6210-1804-F13C-91E8EC5D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48A7-8F2B-CC96-926F-B1A695BC8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CF3A5-CEC8-B985-F48D-A4FC5B694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5DF6F-43A8-67F8-F2B7-E2BEF960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5B5EC-9411-304B-4C26-541D833F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98D2-A313-D272-B2E7-CD5396F6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038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CE58F-CA5D-5D89-A2FC-D44F76ED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86DF3-2B50-394E-0665-36C20B421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DF298-FDC4-09DB-D60A-51DC53E53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4086F-DB4C-D5A0-867A-92CAE95B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55623-3815-B485-336E-999A8A97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6E1DC-0126-DD3E-6862-CA556876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163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4EFC3-A647-29C7-3282-BF902763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6C864-CFB1-0279-16F8-B6279D57D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EAFF7-96C8-EFB8-8FAA-8A9D5BB1B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A9F0-7110-4559-9A94-166F77AB7793}" type="datetimeFigureOut">
              <a:rPr lang="en-CH" smtClean="0"/>
              <a:t>16/09/2024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65C86-0929-7E38-F8A1-794F52D95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88BD5-9EDA-4134-B8B9-4C7292B89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F39BF-9137-4788-A4AD-9CADEA8870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986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891A-93A0-81F8-0EFA-C4909D5F4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Winter wheat varieties performance over years in variety trials in Switzerland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5C9F1-C74B-36B4-4FF6-99679F1D5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Nicolas Vuille-dit-Bille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97844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CF1B-7501-EB0F-3DFD-0248D6D4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58" y="-80839"/>
            <a:ext cx="10515600" cy="1325563"/>
          </a:xfrm>
        </p:spPr>
        <p:txBody>
          <a:bodyPr/>
          <a:lstStyle/>
          <a:p>
            <a:r>
              <a:rPr lang="en-GB" dirty="0"/>
              <a:t>Linear mixed model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A059-77CD-90CD-D6EE-461A0FE5B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58" y="1094056"/>
            <a:ext cx="9382626" cy="4351338"/>
          </a:xfrm>
        </p:spPr>
        <p:txBody>
          <a:bodyPr>
            <a:normAutofit/>
          </a:bodyPr>
          <a:lstStyle/>
          <a:p>
            <a:r>
              <a:rPr lang="en-GB" sz="1600" dirty="0"/>
              <a:t>Handles lack of independence of observations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dirty="0"/>
              <a:t> Fixed effects: </a:t>
            </a:r>
            <a:r>
              <a:rPr lang="en-GB" sz="1600" b="1" dirty="0">
                <a:solidFill>
                  <a:srgbClr val="00B050"/>
                </a:solidFill>
              </a:rPr>
              <a:t>genotypes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600" dirty="0"/>
              <a:t> Random effects: </a:t>
            </a:r>
            <a:r>
              <a:rPr lang="en-GB" sz="1600" b="1" dirty="0">
                <a:solidFill>
                  <a:srgbClr val="00B0F0"/>
                </a:solidFill>
              </a:rPr>
              <a:t>N treatments </a:t>
            </a:r>
            <a:r>
              <a:rPr lang="en-GB" sz="1600" dirty="0"/>
              <a:t>nested in </a:t>
            </a:r>
            <a:r>
              <a:rPr lang="en-GB" sz="1600" b="1" dirty="0">
                <a:solidFill>
                  <a:srgbClr val="00B0F0"/>
                </a:solidFill>
              </a:rPr>
              <a:t>years factor</a:t>
            </a:r>
          </a:p>
          <a:p>
            <a:pPr marL="0" indent="0">
              <a:buNone/>
            </a:pPr>
            <a:r>
              <a:rPr lang="en-GB" sz="1600" dirty="0"/>
              <a:t>(account for correlation between observations within the same treatment block)</a:t>
            </a:r>
          </a:p>
          <a:p>
            <a:r>
              <a:rPr lang="en-GB" sz="1600" dirty="0"/>
              <a:t> Python formula: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100" dirty="0"/>
              <a:t> Model = </a:t>
            </a:r>
            <a:r>
              <a:rPr lang="en-GB" sz="1100" dirty="0" err="1"/>
              <a:t>smf.mixedlm</a:t>
            </a:r>
            <a:r>
              <a:rPr lang="en-GB" sz="1100" dirty="0"/>
              <a:t>("grain_yield_combine_clean_kgperha_dw_PlotCor1Rep ~ </a:t>
            </a:r>
            <a:r>
              <a:rPr lang="en-GB" sz="1100" b="1" dirty="0" err="1">
                <a:solidFill>
                  <a:srgbClr val="00B050"/>
                </a:solidFill>
              </a:rPr>
              <a:t>cultivar_name_acr</a:t>
            </a:r>
            <a:r>
              <a:rPr lang="en-GB" sz="1100" dirty="0"/>
              <a:t>",  data=</a:t>
            </a:r>
            <a:r>
              <a:rPr lang="en-GB" sz="1100" dirty="0" err="1"/>
              <a:t>merged_df</a:t>
            </a:r>
            <a:r>
              <a:rPr lang="en-GB" sz="1100" dirty="0"/>
              <a:t>,                   groups=</a:t>
            </a:r>
            <a:r>
              <a:rPr lang="en-GB" sz="1100" dirty="0" err="1"/>
              <a:t>merged_df</a:t>
            </a:r>
            <a:r>
              <a:rPr lang="en-GB" sz="1100" dirty="0"/>
              <a:t>["</a:t>
            </a:r>
            <a:r>
              <a:rPr lang="en-GB" sz="1100" b="1" dirty="0" err="1">
                <a:solidFill>
                  <a:srgbClr val="00B0F0"/>
                </a:solidFill>
              </a:rPr>
              <a:t>experiment_year</a:t>
            </a:r>
            <a:r>
              <a:rPr lang="en-GB" sz="1100" dirty="0"/>
              <a:t>"], </a:t>
            </a:r>
            <a:r>
              <a:rPr lang="en-GB" sz="1100" dirty="0" err="1"/>
              <a:t>re_formula</a:t>
            </a:r>
            <a:r>
              <a:rPr lang="en-GB" sz="1100" dirty="0"/>
              <a:t>="1 + </a:t>
            </a:r>
            <a:r>
              <a:rPr lang="en-GB" sz="1100" b="1" dirty="0" err="1">
                <a:solidFill>
                  <a:srgbClr val="00B0F0"/>
                </a:solidFill>
              </a:rPr>
              <a:t>Ntreatmen</a:t>
            </a:r>
            <a:r>
              <a:rPr lang="en-GB" sz="1100" dirty="0" err="1"/>
              <a:t>t</a:t>
            </a:r>
            <a:r>
              <a:rPr lang="en-GB" sz="1100" dirty="0"/>
              <a:t>")</a:t>
            </a:r>
          </a:p>
          <a:p>
            <a:pPr marL="0" indent="0">
              <a:buNone/>
            </a:pPr>
            <a:endParaRPr lang="en-GB" sz="1100" dirty="0"/>
          </a:p>
          <a:p>
            <a:r>
              <a:rPr lang="en-GB" sz="1800" dirty="0"/>
              <a:t>Normality of residuals ? </a:t>
            </a:r>
          </a:p>
          <a:p>
            <a:pPr marL="0" indent="0">
              <a:buNone/>
            </a:pPr>
            <a:endParaRPr lang="en-GB" sz="1200" dirty="0"/>
          </a:p>
          <a:p>
            <a:pPr>
              <a:buFont typeface="Wingdings" panose="05000000000000000000" pitchFamily="2" charset="2"/>
              <a:buChar char="Ø"/>
            </a:pPr>
            <a:endParaRPr lang="en-GB" sz="1200" dirty="0"/>
          </a:p>
          <a:p>
            <a:endParaRPr lang="en-CH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4AA39-5F92-FBC2-3580-D27E1858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671" y="3332022"/>
            <a:ext cx="5230586" cy="3144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70298-A6F8-611A-8C6A-DF9C3255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30" y="3969335"/>
            <a:ext cx="3597070" cy="2650954"/>
          </a:xfrm>
          <a:prstGeom prst="rect">
            <a:avLst/>
          </a:prstGeom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EC8B2EF4-2312-5222-3BA0-8DA0EF60EEF2}"/>
              </a:ext>
            </a:extLst>
          </p:cNvPr>
          <p:cNvSpPr/>
          <p:nvPr/>
        </p:nvSpPr>
        <p:spPr>
          <a:xfrm>
            <a:off x="3099468" y="3269725"/>
            <a:ext cx="643691" cy="7425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FEBCD3-7B63-4A63-2B98-D332E4837C02}"/>
              </a:ext>
            </a:extLst>
          </p:cNvPr>
          <p:cNvSpPr/>
          <p:nvPr/>
        </p:nvSpPr>
        <p:spPr>
          <a:xfrm>
            <a:off x="5359400" y="5353050"/>
            <a:ext cx="5162550" cy="923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6891B1-31EF-A108-EAD2-CB2250A359D8}"/>
              </a:ext>
            </a:extLst>
          </p:cNvPr>
          <p:cNvSpPr/>
          <p:nvPr/>
        </p:nvSpPr>
        <p:spPr>
          <a:xfrm>
            <a:off x="5385707" y="5983763"/>
            <a:ext cx="5162550" cy="92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833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B5F2-6F91-8097-4E45-756D6775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08" y="-55187"/>
            <a:ext cx="10515600" cy="1325563"/>
          </a:xfrm>
        </p:spPr>
        <p:txBody>
          <a:bodyPr/>
          <a:lstStyle/>
          <a:p>
            <a:r>
              <a:rPr lang="en-GB" dirty="0"/>
              <a:t>Fit linear mixed models for each N treatments</a:t>
            </a:r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3B6C1E-62CD-47F0-76F5-DE233053E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78" y="1043572"/>
            <a:ext cx="11939672" cy="13255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 lot of variability seems not explained by the fixed effects (year effect)</a:t>
            </a:r>
          </a:p>
          <a:p>
            <a:r>
              <a:rPr lang="en-GB" dirty="0"/>
              <a:t>At this level, no significant differences between varieties are found </a:t>
            </a:r>
          </a:p>
          <a:p>
            <a:r>
              <a:rPr lang="en-GB" dirty="0"/>
              <a:t>Let’s explore if there are significant variety differences within each year and within each N treatment block 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CBC74C-C909-9A2F-815A-E2F375131613}"/>
              </a:ext>
            </a:extLst>
          </p:cNvPr>
          <p:cNvSpPr txBox="1"/>
          <p:nvPr/>
        </p:nvSpPr>
        <p:spPr>
          <a:xfrm rot="16200000">
            <a:off x="108022" y="3966579"/>
            <a:ext cx="5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N0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C93AD7-F3C1-DB6F-0D9C-5930251FF2B0}"/>
              </a:ext>
            </a:extLst>
          </p:cNvPr>
          <p:cNvSpPr txBox="1"/>
          <p:nvPr/>
        </p:nvSpPr>
        <p:spPr>
          <a:xfrm rot="16200000">
            <a:off x="5252569" y="4087765"/>
            <a:ext cx="168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Conventional N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A8291-40D8-97D1-0205-4E4287D7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952" y="2288180"/>
            <a:ext cx="4273434" cy="2317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93E4BD-AD77-3900-3D80-2FF7F40A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4669694"/>
            <a:ext cx="2587460" cy="2017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F2B7B-62F5-37B0-B7E8-65993432F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2" y="2310466"/>
            <a:ext cx="4215358" cy="23535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5F4E6D-D562-9346-1274-EEF462847FBC}"/>
              </a:ext>
            </a:extLst>
          </p:cNvPr>
          <p:cNvSpPr/>
          <p:nvPr/>
        </p:nvSpPr>
        <p:spPr>
          <a:xfrm>
            <a:off x="816940" y="3979884"/>
            <a:ext cx="4215358" cy="1095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E7D3E7-73D2-C926-2E28-122FD4DE4C3C}"/>
              </a:ext>
            </a:extLst>
          </p:cNvPr>
          <p:cNvSpPr/>
          <p:nvPr/>
        </p:nvSpPr>
        <p:spPr>
          <a:xfrm>
            <a:off x="6607993" y="4396522"/>
            <a:ext cx="4273434" cy="92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67DB58-1EB9-E994-59D0-F2019D14F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342" y="4678058"/>
            <a:ext cx="2587460" cy="20086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1C3C25-3AF8-68BA-01C5-2CA59F5F6D93}"/>
              </a:ext>
            </a:extLst>
          </p:cNvPr>
          <p:cNvSpPr/>
          <p:nvPr/>
        </p:nvSpPr>
        <p:spPr>
          <a:xfrm>
            <a:off x="816940" y="4485617"/>
            <a:ext cx="4273434" cy="92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97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1CDA97-55ED-5EEF-D45A-53ABF4B5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N0 analysis: 2021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D31577-5544-FC07-EB88-9D41419B6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842" y="988975"/>
            <a:ext cx="3469540" cy="52102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819A72-1ABC-9278-2479-C50081C46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82" y="5768144"/>
            <a:ext cx="4602421" cy="548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8F3437-112A-EF41-8021-62FE599A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2" y="4911262"/>
            <a:ext cx="6142252" cy="586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DD25B-30EB-7983-C778-2DBEE98ED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82" y="1446505"/>
            <a:ext cx="6122368" cy="31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08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54B7-ADD0-0CE1-C7FE-F8975A02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Conventional N analysis: 2021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CE3481-EF69-C47A-8EE3-3A445D6C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18" y="5726404"/>
            <a:ext cx="6035563" cy="586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DBFEF4-E2B6-8A8A-A145-63DF88768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46" y="457200"/>
            <a:ext cx="3387136" cy="4895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0FD914-560A-8624-CAE8-A4CFC1008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50" y="4925342"/>
            <a:ext cx="6096528" cy="571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55AF14-DAD3-5690-6D31-0AE4EE590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82" y="1361108"/>
            <a:ext cx="6885134" cy="344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46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0F7C1E-F409-E43D-5B34-7A4C986BE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N0 analysis: 2022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ADC46F-73F9-F158-8718-0A22AE60F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15" y="139700"/>
            <a:ext cx="3361021" cy="5226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E13A1A-C146-8D5C-EE76-E726DFAE9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5" y="4923438"/>
            <a:ext cx="6058425" cy="550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0BFC1A-27C5-486A-2C7E-A5D51D1E5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26" y="5732284"/>
            <a:ext cx="6058425" cy="655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B72620-87EE-D0D5-0AE5-5D0BB3B6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6" y="1401670"/>
            <a:ext cx="6375191" cy="328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1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05F864-9A49-FFE2-0515-E5779342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Conventional N analysis: 2022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ED43B-B032-03F9-5FA4-4A7E2359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7" y="5914153"/>
            <a:ext cx="5273497" cy="548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94EB4-2D85-DB88-DA92-D0F1AA99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59" y="549958"/>
            <a:ext cx="3892824" cy="58159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B315E-F487-D523-9315-3EAA2886A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17" y="5321282"/>
            <a:ext cx="5258256" cy="4191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967ACC-6D1E-19C8-FC13-2DB0D59B4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17" y="1257300"/>
            <a:ext cx="5089715" cy="39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0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6B143F-6885-F0C6-9A57-47285E3B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N0 analysis: 2023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A3F66D-9DE5-EFD0-6020-39C36803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2" y="1452565"/>
            <a:ext cx="5686089" cy="2935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9A14EA-AD25-263C-CC07-6288C538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9" y="5300837"/>
            <a:ext cx="5319221" cy="541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E2EF0A-8FEA-5534-A4BA-2F9E7182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442" y="425450"/>
            <a:ext cx="3561260" cy="547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5E607-10F6-F5E9-57BB-0A99F2D7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49" y="4529948"/>
            <a:ext cx="5197290" cy="5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5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7A2F1-9A77-7B34-BE2E-9882F865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72" y="1433643"/>
            <a:ext cx="5348228" cy="38778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1F557C-47E1-B25E-4BD7-F9AF0938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Conventional N analysis: 2023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13B19-35B6-4A13-27A5-913957D39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96" y="6105049"/>
            <a:ext cx="5311600" cy="426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561D9-FAA5-24AF-4827-7C4206BF2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213" y="812742"/>
            <a:ext cx="3673791" cy="5424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7869A-AB2E-C54D-8FC7-DDC67B7D8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96" y="5354403"/>
            <a:ext cx="5082980" cy="5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36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D87AF-8C3F-683D-3175-5D193073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N0 analysis: 2024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4C98A-0C4C-55C1-D78B-20C5E8B9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3" y="5129611"/>
            <a:ext cx="5204911" cy="533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0604D-6619-0240-7E92-6D95F8DD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48" y="766589"/>
            <a:ext cx="3825452" cy="5713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1C3B3-450B-AA4D-B75B-BACDD7A6D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5938600"/>
            <a:ext cx="5243014" cy="541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3E923-2CE5-2103-CE9B-7821E83D6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29" y="1269284"/>
            <a:ext cx="4759217" cy="37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38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D1C17C-6366-68EB-AB46-DAABF779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Conventional N analysis: 2024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0388E-99CE-809B-31EA-99BBE0F0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4" y="6047889"/>
            <a:ext cx="5204911" cy="541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A4E2B-DF16-ED84-7AC9-606A3EC4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291" y="1216856"/>
            <a:ext cx="3570366" cy="537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234275-8AEE-FCA2-E981-F34093D8D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44" y="5384953"/>
            <a:ext cx="5159187" cy="457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47D7A4-656F-2311-D568-3EA3A0C91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98" y="1337984"/>
            <a:ext cx="4986807" cy="38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4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F31C-DF55-2A84-D66D-5C0135F1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Variety trial context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74932-E9B9-2AFF-03B1-DF88E3C8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Winter wheat varieties are tested on different experimental fields across Switzerland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Each year, winter wheat varieties performance are reported and recommended to farmers according to a list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Challenge: not easy to predict specific varieties response to specific environment linked to abiotic and biotic stresses</a:t>
            </a:r>
          </a:p>
        </p:txBody>
      </p:sp>
    </p:spTree>
    <p:extLst>
      <p:ext uri="{BB962C8B-B14F-4D97-AF65-F5344CB8AC3E}">
        <p14:creationId xmlns:p14="http://schemas.microsoft.com/office/powerpoint/2010/main" val="4261025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F3F2-3F88-1A4D-0128-3DB1C282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-162675"/>
            <a:ext cx="1175385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Summary: statistical differences between varieties</a:t>
            </a:r>
            <a:endParaRPr lang="en-CH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8003F-5CB7-7B30-CCF7-2E4A9345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6" y="1284917"/>
            <a:ext cx="3245484" cy="2496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E8A044-2038-ABFB-6D19-70A7B273E3FF}"/>
              </a:ext>
            </a:extLst>
          </p:cNvPr>
          <p:cNvSpPr txBox="1"/>
          <p:nvPr/>
        </p:nvSpPr>
        <p:spPr>
          <a:xfrm>
            <a:off x="673947" y="887483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Conventional N - 2022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8C83B-6D1E-DE69-2C38-5DAD2B60A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56" y="1466272"/>
            <a:ext cx="3245485" cy="235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92C38-2E28-6355-7EC0-39E56DD7F816}"/>
              </a:ext>
            </a:extLst>
          </p:cNvPr>
          <p:cNvSpPr txBox="1"/>
          <p:nvPr/>
        </p:nvSpPr>
        <p:spPr>
          <a:xfrm>
            <a:off x="4505884" y="893071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Conventional N - 2023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B85B1A-3B4C-660A-2E9B-376329DED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6" y="4108450"/>
            <a:ext cx="3372342" cy="2637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6213CB-A0B9-1861-B0B5-BC99D071A5A3}"/>
              </a:ext>
            </a:extLst>
          </p:cNvPr>
          <p:cNvSpPr txBox="1"/>
          <p:nvPr/>
        </p:nvSpPr>
        <p:spPr>
          <a:xfrm>
            <a:off x="1346163" y="3781750"/>
            <a:ext cx="117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N0 - 2024</a:t>
            </a:r>
            <a:endParaRPr lang="en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4DEA1-3D80-0FE3-87BB-DD4FCABE0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913" y="4240261"/>
            <a:ext cx="3310987" cy="2550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4DDBD5-B1BA-EDAE-3978-5105E4982D7A}"/>
              </a:ext>
            </a:extLst>
          </p:cNvPr>
          <p:cNvSpPr txBox="1"/>
          <p:nvPr/>
        </p:nvSpPr>
        <p:spPr>
          <a:xfrm>
            <a:off x="4505884" y="3781750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Conventional N - 2024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E13A4E-418E-B350-A378-519C5DD78904}"/>
              </a:ext>
            </a:extLst>
          </p:cNvPr>
          <p:cNvSpPr txBox="1"/>
          <p:nvPr/>
        </p:nvSpPr>
        <p:spPr>
          <a:xfrm>
            <a:off x="7797800" y="1466272"/>
            <a:ext cx="331098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2021: grain yield too low – no significant differences found between varieties in both N treatment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N0: no significant differences found, except in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Campesino variety: consistent high grain yield over years and significantly different from other varieties.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Axen</a:t>
            </a:r>
            <a:r>
              <a:rPr lang="en-GB" dirty="0"/>
              <a:t> variety: high grain yield over years with significant differences from other varieties but sensible to rainy weather condition (2021).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5163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2F098D-1075-49FF-5259-566E870D5035}"/>
              </a:ext>
            </a:extLst>
          </p:cNvPr>
          <p:cNvSpPr txBox="1"/>
          <p:nvPr/>
        </p:nvSpPr>
        <p:spPr>
          <a:xfrm>
            <a:off x="560518" y="342959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N0 – 2021- h2 = 0 (0)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1D88F-CA1B-7D1D-C4D9-D8A0DF7A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32" y="1325806"/>
            <a:ext cx="5832237" cy="4602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27F53-D1FC-2187-98CF-15E7A1AB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69" y="1975448"/>
            <a:ext cx="5211237" cy="30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17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65EAB-EF94-156A-09AE-B6FA7DA7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" y="824389"/>
            <a:ext cx="7030530" cy="5433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1ABE6-7477-14F2-E248-8B6E83FF523E}"/>
              </a:ext>
            </a:extLst>
          </p:cNvPr>
          <p:cNvSpPr txBox="1"/>
          <p:nvPr/>
        </p:nvSpPr>
        <p:spPr>
          <a:xfrm>
            <a:off x="517386" y="342914"/>
            <a:ext cx="406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Conventional N – 2021- h2 = 0 (0)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A51AC-CC56-BE5F-D674-027C641C7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6052"/>
            <a:ext cx="6000193" cy="3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37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F0D017-1E20-CBCF-3C98-F6A090948258}"/>
              </a:ext>
            </a:extLst>
          </p:cNvPr>
          <p:cNvSpPr txBox="1"/>
          <p:nvPr/>
        </p:nvSpPr>
        <p:spPr>
          <a:xfrm>
            <a:off x="1319643" y="558620"/>
            <a:ext cx="363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N0 – 2022- h2 = 0.61 (0.89: 10 Var)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A2C13-7391-473F-6204-719FA36A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9" y="1462789"/>
            <a:ext cx="5982811" cy="4644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C3834-13C3-EFD0-4F86-F9835430A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20" y="1944667"/>
            <a:ext cx="6278336" cy="36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1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F438EE-5A8B-9E03-7533-EF447CB34D32}"/>
              </a:ext>
            </a:extLst>
          </p:cNvPr>
          <p:cNvSpPr txBox="1"/>
          <p:nvPr/>
        </p:nvSpPr>
        <p:spPr>
          <a:xfrm>
            <a:off x="716057" y="478410"/>
            <a:ext cx="474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Conventional N – 2022 – h2 = 0.87 (0.85: 10 Var)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C31DE-BF37-BC30-7075-76FDCC5C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32" y="1423358"/>
            <a:ext cx="6573482" cy="5065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DF8BD-B691-9AEF-BCDC-1C4F74AB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17" y="1647644"/>
            <a:ext cx="6312650" cy="369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1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1311E4-ED41-102F-94B7-894B5940FD62}"/>
              </a:ext>
            </a:extLst>
          </p:cNvPr>
          <p:cNvSpPr txBox="1"/>
          <p:nvPr/>
        </p:nvSpPr>
        <p:spPr>
          <a:xfrm>
            <a:off x="716058" y="478410"/>
            <a:ext cx="584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N0 – 2023 – h2 = 0.79 (0.75: without plot </a:t>
            </a:r>
            <a:r>
              <a:rPr lang="en-GB" dirty="0" err="1"/>
              <a:t>cor</a:t>
            </a:r>
            <a:r>
              <a:rPr lang="en-GB" dirty="0"/>
              <a:t>; 0.88: 10 Var )</a:t>
            </a:r>
            <a:endParaRPr lang="en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A4B080-A649-2D87-E7C0-4C5AB7D6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6" y="1356065"/>
            <a:ext cx="5969839" cy="4534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1427BA-F5CC-2D6D-5422-8F57814DB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09" y="1634706"/>
            <a:ext cx="6603719" cy="38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4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696A2E-691C-6F5C-B58F-D06B8055F76A}"/>
              </a:ext>
            </a:extLst>
          </p:cNvPr>
          <p:cNvSpPr txBox="1"/>
          <p:nvPr/>
        </p:nvSpPr>
        <p:spPr>
          <a:xfrm>
            <a:off x="716057" y="478410"/>
            <a:ext cx="705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Conventional N – 2023 – h2 = 0.89 (0.91: without plot </a:t>
            </a:r>
            <a:r>
              <a:rPr lang="en-GB" dirty="0" err="1"/>
              <a:t>cor</a:t>
            </a:r>
            <a:r>
              <a:rPr lang="en-GB" dirty="0"/>
              <a:t>; 0.94: 10 Var ) 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034CC-B505-DA81-7E07-CCFDC225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36" y="1065037"/>
            <a:ext cx="6143790" cy="4727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7B057-E551-D5A7-0CD8-50D5B99E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374" y="1742535"/>
            <a:ext cx="5928390" cy="34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5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074A62-F9A6-EE2F-FC1B-35130717E382}"/>
              </a:ext>
            </a:extLst>
          </p:cNvPr>
          <p:cNvSpPr txBox="1"/>
          <p:nvPr/>
        </p:nvSpPr>
        <p:spPr>
          <a:xfrm>
            <a:off x="716057" y="478410"/>
            <a:ext cx="577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N0 – 2024 – h2 = 0.84 (0.87: without plot </a:t>
            </a:r>
            <a:r>
              <a:rPr lang="en-GB" dirty="0" err="1"/>
              <a:t>cor</a:t>
            </a:r>
            <a:r>
              <a:rPr lang="en-GB" dirty="0"/>
              <a:t>; 0.85: 10 Var ) 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183C1-9D85-8C08-784A-D14F3447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1709466"/>
            <a:ext cx="5777883" cy="4426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688C4-E6B0-3788-2107-2FD6ABA5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97" y="1709466"/>
            <a:ext cx="6558951" cy="38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5E7B8C-FC73-D398-6C6B-1A0577492413}"/>
              </a:ext>
            </a:extLst>
          </p:cNvPr>
          <p:cNvSpPr txBox="1"/>
          <p:nvPr/>
        </p:nvSpPr>
        <p:spPr>
          <a:xfrm>
            <a:off x="716057" y="478410"/>
            <a:ext cx="654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 reduced– 2024 – h2 = 0.94 (0.93: without plot </a:t>
            </a:r>
            <a:r>
              <a:rPr lang="en-GB" dirty="0" err="1"/>
              <a:t>cor</a:t>
            </a:r>
            <a:r>
              <a:rPr lang="en-GB" dirty="0"/>
              <a:t>; 0.91: 10 Var ) 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F1B6B-889D-2A72-D1E9-817925D0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" y="1218505"/>
            <a:ext cx="6331639" cy="4821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491A24-B4A1-F3DF-9D5E-DC3B0FC7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091" y="2152919"/>
            <a:ext cx="5816156" cy="34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07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30B46-9B30-C316-C572-93D33525D4F2}"/>
              </a:ext>
            </a:extLst>
          </p:cNvPr>
          <p:cNvSpPr txBox="1"/>
          <p:nvPr/>
        </p:nvSpPr>
        <p:spPr>
          <a:xfrm>
            <a:off x="716058" y="478410"/>
            <a:ext cx="826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Conventional N – 2024 – h2 = 0.94 (0.91: without plot </a:t>
            </a:r>
            <a:r>
              <a:rPr lang="en-GB" dirty="0" err="1"/>
              <a:t>cor</a:t>
            </a:r>
            <a:r>
              <a:rPr lang="en-GB" dirty="0"/>
              <a:t>; 0.98: 10 Var ) </a:t>
            </a: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D835D-5DD2-3DBE-D210-273706B3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79" y="1293962"/>
            <a:ext cx="6364473" cy="4856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AA999-8AA0-18EF-55EF-9496A0655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817" y="1784838"/>
            <a:ext cx="6080601" cy="3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8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F7E3-D71B-9FD2-D3BC-3E87ED60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variety trial with 2 modalities over years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AE408-56C0-4547-D641-684BF159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36 winter wheat varieties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4 years: 2021 to 2024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Case study context: study variety response to none vs conventional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Find variety that are performing well also under limited available N in order to reduce N fertilization (economic and environmental cost)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2 treatments: conventional application of nitrogen (N) and no application of nitrogen</a:t>
            </a:r>
          </a:p>
          <a:p>
            <a:r>
              <a:rPr lang="en-GB" dirty="0"/>
              <a:t>Measurement to estimate varieties performance: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Grain yield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Straw yield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Grain protein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Other physiological parameters (harvest index, leaf area index, chlorophyll content, canopy cover…)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69176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6AAB6-A01E-730F-01F0-8791ACEBDE0B}"/>
              </a:ext>
            </a:extLst>
          </p:cNvPr>
          <p:cNvSpPr txBox="1"/>
          <p:nvPr/>
        </p:nvSpPr>
        <p:spPr>
          <a:xfrm>
            <a:off x="214742" y="73347"/>
            <a:ext cx="654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Impact of spatial correction over years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96382-C76D-ABD5-59E7-100C76B1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9139"/>
            <a:ext cx="5757544" cy="5205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A2A48-686B-9D74-9AF7-EE87FCA69E44}"/>
              </a:ext>
            </a:extLst>
          </p:cNvPr>
          <p:cNvSpPr txBox="1"/>
          <p:nvPr/>
        </p:nvSpPr>
        <p:spPr>
          <a:xfrm>
            <a:off x="1515489" y="529968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86D30-4600-640E-528E-98F55E4782C4}"/>
              </a:ext>
            </a:extLst>
          </p:cNvPr>
          <p:cNvSpPr txBox="1"/>
          <p:nvPr/>
        </p:nvSpPr>
        <p:spPr>
          <a:xfrm>
            <a:off x="7814847" y="529968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E188D6-FB20-CF79-2238-09D16ED09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40" y="986589"/>
            <a:ext cx="5719028" cy="52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6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A3A914-F167-1294-FEFB-8B5978C7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21" y="2379522"/>
            <a:ext cx="5230586" cy="31442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726FF9-C413-DF05-96F8-55222B309990}"/>
              </a:ext>
            </a:extLst>
          </p:cNvPr>
          <p:cNvSpPr/>
          <p:nvPr/>
        </p:nvSpPr>
        <p:spPr>
          <a:xfrm>
            <a:off x="603250" y="4400550"/>
            <a:ext cx="5162550" cy="923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8F15C-3D97-D36F-DE14-4010C9398ABF}"/>
              </a:ext>
            </a:extLst>
          </p:cNvPr>
          <p:cNvSpPr/>
          <p:nvPr/>
        </p:nvSpPr>
        <p:spPr>
          <a:xfrm>
            <a:off x="629557" y="5031263"/>
            <a:ext cx="5162550" cy="92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D3631-196B-A686-1B1A-D6C62D8D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405" y="2379522"/>
            <a:ext cx="5651038" cy="3013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226A2C-E4E3-F352-782E-DA9100CF1FF4}"/>
              </a:ext>
            </a:extLst>
          </p:cNvPr>
          <p:cNvSpPr txBox="1"/>
          <p:nvPr/>
        </p:nvSpPr>
        <p:spPr>
          <a:xfrm>
            <a:off x="417942" y="684320"/>
            <a:ext cx="654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Impact of spatial correction over years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A47FE-4430-16DF-3308-C6051BC9AB8B}"/>
              </a:ext>
            </a:extLst>
          </p:cNvPr>
          <p:cNvSpPr txBox="1"/>
          <p:nvPr/>
        </p:nvSpPr>
        <p:spPr>
          <a:xfrm>
            <a:off x="1534539" y="1697361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D6EB8-973E-1B02-AB10-4CA4EFF1D704}"/>
              </a:ext>
            </a:extLst>
          </p:cNvPr>
          <p:cNvSpPr txBox="1"/>
          <p:nvPr/>
        </p:nvSpPr>
        <p:spPr>
          <a:xfrm>
            <a:off x="7833897" y="1697361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2845167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DDA92C-A1E5-F005-F32D-82A2883B8054}"/>
              </a:ext>
            </a:extLst>
          </p:cNvPr>
          <p:cNvSpPr txBox="1"/>
          <p:nvPr/>
        </p:nvSpPr>
        <p:spPr>
          <a:xfrm>
            <a:off x="271892" y="239820"/>
            <a:ext cx="654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Impact of spatial correction over years: N0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EA8F1-33A8-8828-3FD1-15796BE66E27}"/>
              </a:ext>
            </a:extLst>
          </p:cNvPr>
          <p:cNvSpPr txBox="1"/>
          <p:nvPr/>
        </p:nvSpPr>
        <p:spPr>
          <a:xfrm>
            <a:off x="1407539" y="1570361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6FA35-CB75-700F-1211-7166DBE96D3C}"/>
              </a:ext>
            </a:extLst>
          </p:cNvPr>
          <p:cNvSpPr txBox="1"/>
          <p:nvPr/>
        </p:nvSpPr>
        <p:spPr>
          <a:xfrm>
            <a:off x="7484647" y="1627511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8857D1-0377-5C14-326F-20514E3D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8" y="2685913"/>
            <a:ext cx="5485122" cy="2916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BE0808-60F5-E0A7-A0E9-01CD9CAC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2" y="2600261"/>
            <a:ext cx="5668928" cy="28461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F9F709-1E49-C913-FE52-0FF8E28B2733}"/>
              </a:ext>
            </a:extLst>
          </p:cNvPr>
          <p:cNvSpPr/>
          <p:nvPr/>
        </p:nvSpPr>
        <p:spPr>
          <a:xfrm>
            <a:off x="425450" y="4679950"/>
            <a:ext cx="5232400" cy="1524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6F4C0-E139-A504-15E4-5554FF4D0DC2}"/>
              </a:ext>
            </a:extLst>
          </p:cNvPr>
          <p:cNvSpPr/>
          <p:nvPr/>
        </p:nvSpPr>
        <p:spPr>
          <a:xfrm>
            <a:off x="6267452" y="4603750"/>
            <a:ext cx="5668928" cy="127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EBBA2D-89F2-35C1-BE9B-6A5AC7DCF53C}"/>
              </a:ext>
            </a:extLst>
          </p:cNvPr>
          <p:cNvSpPr/>
          <p:nvPr/>
        </p:nvSpPr>
        <p:spPr>
          <a:xfrm>
            <a:off x="6267452" y="4832350"/>
            <a:ext cx="5668928" cy="127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2189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10DFE-D0B9-22CA-31F9-4156F68A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155089"/>
            <a:ext cx="5481619" cy="2979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E865B-FA2F-B30D-0F75-FA8C5B0F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70" y="2140971"/>
            <a:ext cx="5731971" cy="2904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40C79-4CDD-66B3-AC08-AFFEA454D5D2}"/>
              </a:ext>
            </a:extLst>
          </p:cNvPr>
          <p:cNvSpPr txBox="1"/>
          <p:nvPr/>
        </p:nvSpPr>
        <p:spPr>
          <a:xfrm>
            <a:off x="271892" y="239820"/>
            <a:ext cx="654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Impact of spatial correction over years: conventional N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6F65F-41F9-6E95-D45A-EF25F5498FE2}"/>
              </a:ext>
            </a:extLst>
          </p:cNvPr>
          <p:cNvSpPr txBox="1"/>
          <p:nvPr/>
        </p:nvSpPr>
        <p:spPr>
          <a:xfrm>
            <a:off x="1407539" y="1570361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E0A83-38BF-7B81-83F5-33D7D6D10EB8}"/>
              </a:ext>
            </a:extLst>
          </p:cNvPr>
          <p:cNvSpPr txBox="1"/>
          <p:nvPr/>
        </p:nvSpPr>
        <p:spPr>
          <a:xfrm>
            <a:off x="7484647" y="1627511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63546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5C288-713B-ADFD-A77E-5D2F9DC3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N0 analysis: 2021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1974C-06A4-A8A3-D6D2-CB75D5D59438}"/>
              </a:ext>
            </a:extLst>
          </p:cNvPr>
          <p:cNvSpPr txBox="1"/>
          <p:nvPr/>
        </p:nvSpPr>
        <p:spPr>
          <a:xfrm>
            <a:off x="1680589" y="1908083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6557F-2D4B-00BB-3445-C33F1BA47AEC}"/>
              </a:ext>
            </a:extLst>
          </p:cNvPr>
          <p:cNvSpPr txBox="1"/>
          <p:nvPr/>
        </p:nvSpPr>
        <p:spPr>
          <a:xfrm>
            <a:off x="7770397" y="1836423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0E1EF-7CDE-2E07-E13C-024A3DAC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34" y="2463800"/>
            <a:ext cx="5463615" cy="2880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C8751-302A-B6CA-6374-3D347DFB1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6" y="2380147"/>
            <a:ext cx="5541153" cy="28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40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3F754F-B351-E0DF-B2A5-41BA02E3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Conventional N analysis: 2021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F449D-E076-DFAB-AD38-7CA83E96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2432564"/>
            <a:ext cx="5482292" cy="284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97767-ED2E-2F68-F02B-E087AEBCA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4900"/>
            <a:ext cx="5812802" cy="2969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3FF067-8388-B046-60A3-1631E52DFA6D}"/>
              </a:ext>
            </a:extLst>
          </p:cNvPr>
          <p:cNvSpPr txBox="1"/>
          <p:nvPr/>
        </p:nvSpPr>
        <p:spPr>
          <a:xfrm>
            <a:off x="1680589" y="1908083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E2967-F998-8D26-F616-CF095E0E5C2B}"/>
              </a:ext>
            </a:extLst>
          </p:cNvPr>
          <p:cNvSpPr txBox="1"/>
          <p:nvPr/>
        </p:nvSpPr>
        <p:spPr>
          <a:xfrm>
            <a:off x="7770397" y="1836423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143166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38771E-A8F8-B41B-9C71-A65D6C35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N0 analysis: 2022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D0359-8262-9348-F168-C583C5CE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6" y="2443192"/>
            <a:ext cx="4789546" cy="2439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ED091-208D-455C-0E6B-F3962B04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46" y="1791381"/>
            <a:ext cx="4987854" cy="3544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E1CA81-9BC5-2579-1A85-9E24B4454E52}"/>
              </a:ext>
            </a:extLst>
          </p:cNvPr>
          <p:cNvSpPr txBox="1"/>
          <p:nvPr/>
        </p:nvSpPr>
        <p:spPr>
          <a:xfrm>
            <a:off x="1045589" y="1493709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C6562-02D7-6F42-5E45-57F49D3952A6}"/>
              </a:ext>
            </a:extLst>
          </p:cNvPr>
          <p:cNvSpPr txBox="1"/>
          <p:nvPr/>
        </p:nvSpPr>
        <p:spPr>
          <a:xfrm>
            <a:off x="7247532" y="1359492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2589591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F328B7-8265-D27A-B370-10E64A56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Conventional N analysis: 2022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52431-3D9C-BF7E-BD52-5147BF326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75" y="2343530"/>
            <a:ext cx="5128525" cy="3527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5C8F3-21F2-491B-90BB-37C6E01321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03"/>
          <a:stretch/>
        </p:blipFill>
        <p:spPr>
          <a:xfrm>
            <a:off x="6140552" y="2245314"/>
            <a:ext cx="5318923" cy="3738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B28022-C0C7-D33D-7AFE-DF4C14EDE550}"/>
              </a:ext>
            </a:extLst>
          </p:cNvPr>
          <p:cNvSpPr txBox="1"/>
          <p:nvPr/>
        </p:nvSpPr>
        <p:spPr>
          <a:xfrm>
            <a:off x="1458339" y="1619078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29A83-734C-D595-E7BD-FB0118F7E3C8}"/>
              </a:ext>
            </a:extLst>
          </p:cNvPr>
          <p:cNvSpPr txBox="1"/>
          <p:nvPr/>
        </p:nvSpPr>
        <p:spPr>
          <a:xfrm>
            <a:off x="7660282" y="1484861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2327378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7F2FB-FBEE-3B83-7095-8FF6607B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N0 analysis: 2023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93DB3-89A6-448E-D494-0B66B4CBFF9D}"/>
              </a:ext>
            </a:extLst>
          </p:cNvPr>
          <p:cNvSpPr txBox="1"/>
          <p:nvPr/>
        </p:nvSpPr>
        <p:spPr>
          <a:xfrm>
            <a:off x="1458339" y="1530178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3D2F9-817F-16F3-CABC-7F3256295B12}"/>
              </a:ext>
            </a:extLst>
          </p:cNvPr>
          <p:cNvSpPr txBox="1"/>
          <p:nvPr/>
        </p:nvSpPr>
        <p:spPr>
          <a:xfrm>
            <a:off x="7634882" y="1530178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D6870-20F1-1F1F-4370-85057860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2534437"/>
            <a:ext cx="6381751" cy="3334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0C5C80-376B-506D-2F0D-38C32795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413" y="2138992"/>
            <a:ext cx="4983038" cy="35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56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80B3FF-40A4-07D0-31FD-A936C1D2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Conventional N analysis: 2023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5B03B-34E4-D9EF-15E0-F65C46E739F7}"/>
              </a:ext>
            </a:extLst>
          </p:cNvPr>
          <p:cNvSpPr txBox="1"/>
          <p:nvPr/>
        </p:nvSpPr>
        <p:spPr>
          <a:xfrm>
            <a:off x="1458339" y="1619078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E1CA1-FE85-26A2-D592-417653578858}"/>
              </a:ext>
            </a:extLst>
          </p:cNvPr>
          <p:cNvSpPr txBox="1"/>
          <p:nvPr/>
        </p:nvSpPr>
        <p:spPr>
          <a:xfrm>
            <a:off x="7438032" y="1619078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4C94A-E6BE-5BC3-F018-5C96D8C7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2" y="2192099"/>
            <a:ext cx="5147037" cy="3708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8C1182-A7C5-03E1-2A9B-188D5552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514" y="2083660"/>
            <a:ext cx="4929168" cy="36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E9BF73-381C-6FC1-CBB5-D0DC8DBC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Case study: experimental design</a:t>
            </a:r>
            <a:endParaRPr lang="en-C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8C02C7-210F-CA3E-CD78-96BC56E3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0812"/>
          </a:xfrm>
        </p:spPr>
        <p:txBody>
          <a:bodyPr>
            <a:normAutofit/>
          </a:bodyPr>
          <a:lstStyle/>
          <a:p>
            <a:r>
              <a:rPr lang="en-GB" dirty="0"/>
              <a:t>2 blocks corresponding to 2 treatments (conventional and no N treatment) within field</a:t>
            </a:r>
          </a:p>
          <a:p>
            <a:r>
              <a:rPr lang="en-GB" dirty="0"/>
              <a:t>3 replicates of varieties by block</a:t>
            </a:r>
          </a:p>
          <a:p>
            <a:r>
              <a:rPr lang="en-GB" dirty="0"/>
              <a:t>4 climatic conditions over 4 years</a:t>
            </a:r>
          </a:p>
          <a:p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7317-CCC5-313C-C937-D7D03EFF73F0}"/>
              </a:ext>
            </a:extLst>
          </p:cNvPr>
          <p:cNvSpPr txBox="1"/>
          <p:nvPr/>
        </p:nvSpPr>
        <p:spPr>
          <a:xfrm>
            <a:off x="2477837" y="4006447"/>
            <a:ext cx="105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2021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EB33B-6CF9-D260-7DBE-5DF34EB2868B}"/>
              </a:ext>
            </a:extLst>
          </p:cNvPr>
          <p:cNvSpPr txBox="1"/>
          <p:nvPr/>
        </p:nvSpPr>
        <p:spPr>
          <a:xfrm>
            <a:off x="4133181" y="4000273"/>
            <a:ext cx="105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2022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06D75-95ED-EDBC-2437-6728081BBBBD}"/>
              </a:ext>
            </a:extLst>
          </p:cNvPr>
          <p:cNvSpPr txBox="1"/>
          <p:nvPr/>
        </p:nvSpPr>
        <p:spPr>
          <a:xfrm>
            <a:off x="5810584" y="3976437"/>
            <a:ext cx="105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2023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B4463-5626-D668-02DE-2952AC074079}"/>
              </a:ext>
            </a:extLst>
          </p:cNvPr>
          <p:cNvSpPr txBox="1"/>
          <p:nvPr/>
        </p:nvSpPr>
        <p:spPr>
          <a:xfrm>
            <a:off x="7175168" y="4006447"/>
            <a:ext cx="74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2024</a:t>
            </a:r>
            <a:endParaRPr lang="en-CH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C3E497-268D-2926-4AAB-792B71D96589}"/>
              </a:ext>
            </a:extLst>
          </p:cNvPr>
          <p:cNvCxnSpPr/>
          <p:nvPr/>
        </p:nvCxnSpPr>
        <p:spPr>
          <a:xfrm flipH="1">
            <a:off x="2562058" y="4390660"/>
            <a:ext cx="270710" cy="595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8152D-A7CF-FC04-E407-937D29C10BC0}"/>
              </a:ext>
            </a:extLst>
          </p:cNvPr>
          <p:cNvCxnSpPr/>
          <p:nvPr/>
        </p:nvCxnSpPr>
        <p:spPr>
          <a:xfrm flipH="1">
            <a:off x="4216401" y="4369605"/>
            <a:ext cx="270710" cy="595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DE22E4-43D4-1F92-E7DE-A57E1E1BAA26}"/>
              </a:ext>
            </a:extLst>
          </p:cNvPr>
          <p:cNvCxnSpPr/>
          <p:nvPr/>
        </p:nvCxnSpPr>
        <p:spPr>
          <a:xfrm flipH="1">
            <a:off x="5870744" y="4369605"/>
            <a:ext cx="270710" cy="595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CB91A6-D358-1027-607D-3747F716E975}"/>
              </a:ext>
            </a:extLst>
          </p:cNvPr>
          <p:cNvCxnSpPr/>
          <p:nvPr/>
        </p:nvCxnSpPr>
        <p:spPr>
          <a:xfrm flipH="1">
            <a:off x="7236327" y="4369605"/>
            <a:ext cx="270710" cy="595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9F9C78-F814-DE43-BBB8-55B815A7122B}"/>
              </a:ext>
            </a:extLst>
          </p:cNvPr>
          <p:cNvCxnSpPr>
            <a:cxnSpLocks/>
          </p:cNvCxnSpPr>
          <p:nvPr/>
        </p:nvCxnSpPr>
        <p:spPr>
          <a:xfrm>
            <a:off x="7507037" y="4369605"/>
            <a:ext cx="330868" cy="54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E0C55-1E6C-C29E-434E-6A9793E2A298}"/>
              </a:ext>
            </a:extLst>
          </p:cNvPr>
          <p:cNvCxnSpPr>
            <a:cxnSpLocks/>
          </p:cNvCxnSpPr>
          <p:nvPr/>
        </p:nvCxnSpPr>
        <p:spPr>
          <a:xfrm>
            <a:off x="6174540" y="4369605"/>
            <a:ext cx="330868" cy="54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567722-C56C-DC86-BF97-BAFB3BA866D1}"/>
              </a:ext>
            </a:extLst>
          </p:cNvPr>
          <p:cNvCxnSpPr>
            <a:cxnSpLocks/>
          </p:cNvCxnSpPr>
          <p:nvPr/>
        </p:nvCxnSpPr>
        <p:spPr>
          <a:xfrm>
            <a:off x="4496133" y="4381637"/>
            <a:ext cx="330868" cy="54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A082EF-C7F9-98E8-7919-2BDE1E2CC669}"/>
              </a:ext>
            </a:extLst>
          </p:cNvPr>
          <p:cNvCxnSpPr>
            <a:cxnSpLocks/>
          </p:cNvCxnSpPr>
          <p:nvPr/>
        </p:nvCxnSpPr>
        <p:spPr>
          <a:xfrm>
            <a:off x="2841793" y="4405701"/>
            <a:ext cx="330868" cy="54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79518E-45CE-B255-E882-118C8E89AF47}"/>
              </a:ext>
            </a:extLst>
          </p:cNvPr>
          <p:cNvSpPr txBox="1"/>
          <p:nvPr/>
        </p:nvSpPr>
        <p:spPr>
          <a:xfrm>
            <a:off x="2052721" y="4983717"/>
            <a:ext cx="113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 conventional</a:t>
            </a:r>
            <a:endParaRPr lang="en-CH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994DA8-8C98-2F5E-C79C-F0FF261E91DD}"/>
              </a:ext>
            </a:extLst>
          </p:cNvPr>
          <p:cNvSpPr txBox="1"/>
          <p:nvPr/>
        </p:nvSpPr>
        <p:spPr>
          <a:xfrm>
            <a:off x="3648911" y="4965169"/>
            <a:ext cx="113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 conventional</a:t>
            </a:r>
            <a:endParaRPr lang="en-CH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DA6598-6C10-8F3C-AA75-EF83142B4F07}"/>
              </a:ext>
            </a:extLst>
          </p:cNvPr>
          <p:cNvSpPr txBox="1"/>
          <p:nvPr/>
        </p:nvSpPr>
        <p:spPr>
          <a:xfrm>
            <a:off x="5317289" y="4914034"/>
            <a:ext cx="113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 conventional</a:t>
            </a:r>
            <a:endParaRPr lang="en-CH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5D00CF-1D39-7A73-03D1-81DB89466642}"/>
              </a:ext>
            </a:extLst>
          </p:cNvPr>
          <p:cNvSpPr txBox="1"/>
          <p:nvPr/>
        </p:nvSpPr>
        <p:spPr>
          <a:xfrm>
            <a:off x="6740022" y="4944455"/>
            <a:ext cx="113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 conventional</a:t>
            </a:r>
            <a:endParaRPr lang="en-CH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521A1D-4F81-F854-1ED5-1EF01B0208BF}"/>
              </a:ext>
            </a:extLst>
          </p:cNvPr>
          <p:cNvSpPr txBox="1"/>
          <p:nvPr/>
        </p:nvSpPr>
        <p:spPr>
          <a:xfrm>
            <a:off x="3158624" y="4983717"/>
            <a:ext cx="38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N0</a:t>
            </a:r>
            <a:endParaRPr lang="en-CH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84353D-9C77-4547-BF6C-F9FF1875F351}"/>
              </a:ext>
            </a:extLst>
          </p:cNvPr>
          <p:cNvSpPr txBox="1"/>
          <p:nvPr/>
        </p:nvSpPr>
        <p:spPr>
          <a:xfrm>
            <a:off x="4862096" y="4983716"/>
            <a:ext cx="38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N0</a:t>
            </a:r>
            <a:endParaRPr lang="en-CH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4609A-824E-45D2-5538-3488F3C83975}"/>
              </a:ext>
            </a:extLst>
          </p:cNvPr>
          <p:cNvSpPr txBox="1"/>
          <p:nvPr/>
        </p:nvSpPr>
        <p:spPr>
          <a:xfrm>
            <a:off x="6364537" y="4914033"/>
            <a:ext cx="38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N0</a:t>
            </a:r>
            <a:endParaRPr lang="en-CH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ADC592-541F-369A-B205-F7736FD26DD8}"/>
              </a:ext>
            </a:extLst>
          </p:cNvPr>
          <p:cNvSpPr txBox="1"/>
          <p:nvPr/>
        </p:nvSpPr>
        <p:spPr>
          <a:xfrm>
            <a:off x="7817855" y="4944454"/>
            <a:ext cx="385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N0</a:t>
            </a:r>
            <a:endParaRPr lang="en-CH" sz="12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2058DB2-3F6F-914C-4167-F84CF0BB5D6B}"/>
              </a:ext>
            </a:extLst>
          </p:cNvPr>
          <p:cNvCxnSpPr>
            <a:cxnSpLocks/>
          </p:cNvCxnSpPr>
          <p:nvPr/>
        </p:nvCxnSpPr>
        <p:spPr>
          <a:xfrm>
            <a:off x="2585119" y="5242169"/>
            <a:ext cx="0" cy="53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AA685B-6148-3518-FE49-B67FAAD234BB}"/>
              </a:ext>
            </a:extLst>
          </p:cNvPr>
          <p:cNvCxnSpPr>
            <a:cxnSpLocks/>
          </p:cNvCxnSpPr>
          <p:nvPr/>
        </p:nvCxnSpPr>
        <p:spPr>
          <a:xfrm>
            <a:off x="3358148" y="5191032"/>
            <a:ext cx="0" cy="53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CD02E4-565E-2714-D26C-5288AD975084}"/>
              </a:ext>
            </a:extLst>
          </p:cNvPr>
          <p:cNvCxnSpPr>
            <a:cxnSpLocks/>
          </p:cNvCxnSpPr>
          <p:nvPr/>
        </p:nvCxnSpPr>
        <p:spPr>
          <a:xfrm>
            <a:off x="4216400" y="5206710"/>
            <a:ext cx="0" cy="53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58D865-4D7C-2886-A467-E488BEC828B8}"/>
              </a:ext>
            </a:extLst>
          </p:cNvPr>
          <p:cNvCxnSpPr>
            <a:cxnSpLocks/>
          </p:cNvCxnSpPr>
          <p:nvPr/>
        </p:nvCxnSpPr>
        <p:spPr>
          <a:xfrm>
            <a:off x="5054601" y="5236789"/>
            <a:ext cx="0" cy="53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7FB070-1A4A-54DB-CBD7-34FF353B1800}"/>
              </a:ext>
            </a:extLst>
          </p:cNvPr>
          <p:cNvCxnSpPr>
            <a:cxnSpLocks/>
          </p:cNvCxnSpPr>
          <p:nvPr/>
        </p:nvCxnSpPr>
        <p:spPr>
          <a:xfrm>
            <a:off x="5922879" y="5206710"/>
            <a:ext cx="0" cy="53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B599DA-5EC0-8303-EC13-0D453DB760A7}"/>
              </a:ext>
            </a:extLst>
          </p:cNvPr>
          <p:cNvCxnSpPr>
            <a:cxnSpLocks/>
          </p:cNvCxnSpPr>
          <p:nvPr/>
        </p:nvCxnSpPr>
        <p:spPr>
          <a:xfrm>
            <a:off x="6542506" y="5191031"/>
            <a:ext cx="0" cy="53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97A5D1-FCA2-4F56-2F04-AAEDD95F241D}"/>
              </a:ext>
            </a:extLst>
          </p:cNvPr>
          <p:cNvCxnSpPr>
            <a:cxnSpLocks/>
          </p:cNvCxnSpPr>
          <p:nvPr/>
        </p:nvCxnSpPr>
        <p:spPr>
          <a:xfrm>
            <a:off x="7307511" y="5191030"/>
            <a:ext cx="0" cy="53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FCF7D3-71BF-D670-8AE2-D35E744DFEAA}"/>
              </a:ext>
            </a:extLst>
          </p:cNvPr>
          <p:cNvCxnSpPr>
            <a:cxnSpLocks/>
          </p:cNvCxnSpPr>
          <p:nvPr/>
        </p:nvCxnSpPr>
        <p:spPr>
          <a:xfrm>
            <a:off x="7995323" y="5190166"/>
            <a:ext cx="0" cy="53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22901D0-368E-0BAA-2242-416997822929}"/>
              </a:ext>
            </a:extLst>
          </p:cNvPr>
          <p:cNvSpPr txBox="1"/>
          <p:nvPr/>
        </p:nvSpPr>
        <p:spPr>
          <a:xfrm>
            <a:off x="2106489" y="5758933"/>
            <a:ext cx="848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36 varieties </a:t>
            </a:r>
          </a:p>
          <a:p>
            <a:pPr algn="ctr"/>
            <a:r>
              <a:rPr lang="en-GB" sz="1100" dirty="0"/>
              <a:t>(3 rep)</a:t>
            </a:r>
            <a:endParaRPr lang="en-CH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BF732-5C21-242B-D96D-302D139A696E}"/>
              </a:ext>
            </a:extLst>
          </p:cNvPr>
          <p:cNvSpPr txBox="1"/>
          <p:nvPr/>
        </p:nvSpPr>
        <p:spPr>
          <a:xfrm>
            <a:off x="2944689" y="5758933"/>
            <a:ext cx="848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36 varieties </a:t>
            </a:r>
          </a:p>
          <a:p>
            <a:pPr algn="ctr"/>
            <a:r>
              <a:rPr lang="en-GB" sz="1100" dirty="0"/>
              <a:t>(3 rep)</a:t>
            </a:r>
            <a:endParaRPr lang="en-CH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F01D93-603B-3370-1A98-A0685C63C640}"/>
              </a:ext>
            </a:extLst>
          </p:cNvPr>
          <p:cNvSpPr txBox="1"/>
          <p:nvPr/>
        </p:nvSpPr>
        <p:spPr>
          <a:xfrm>
            <a:off x="3747356" y="5753931"/>
            <a:ext cx="848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36 varieties </a:t>
            </a:r>
          </a:p>
          <a:p>
            <a:pPr algn="ctr"/>
            <a:r>
              <a:rPr lang="en-GB" sz="1100" dirty="0"/>
              <a:t>(3 rep)</a:t>
            </a:r>
            <a:endParaRPr lang="en-CH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A43EB2-1739-5296-4B22-75A038B18BE1}"/>
              </a:ext>
            </a:extLst>
          </p:cNvPr>
          <p:cNvSpPr txBox="1"/>
          <p:nvPr/>
        </p:nvSpPr>
        <p:spPr>
          <a:xfrm>
            <a:off x="4620958" y="5753931"/>
            <a:ext cx="848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36 varieties </a:t>
            </a:r>
          </a:p>
          <a:p>
            <a:pPr algn="ctr"/>
            <a:r>
              <a:rPr lang="en-GB" sz="1100" dirty="0"/>
              <a:t>(3 rep)</a:t>
            </a:r>
            <a:endParaRPr lang="en-CH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6BA40C-BFC4-E6DA-D358-2E40A6A9E09B}"/>
              </a:ext>
            </a:extLst>
          </p:cNvPr>
          <p:cNvSpPr txBox="1"/>
          <p:nvPr/>
        </p:nvSpPr>
        <p:spPr>
          <a:xfrm>
            <a:off x="5467818" y="5753930"/>
            <a:ext cx="848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36 varieties </a:t>
            </a:r>
          </a:p>
          <a:p>
            <a:pPr algn="ctr"/>
            <a:r>
              <a:rPr lang="en-GB" sz="1100" dirty="0"/>
              <a:t>(3 rep)</a:t>
            </a:r>
            <a:endParaRPr lang="en-CH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00A3D-30B7-95DE-1BE7-EEF560C7E83E}"/>
              </a:ext>
            </a:extLst>
          </p:cNvPr>
          <p:cNvSpPr txBox="1"/>
          <p:nvPr/>
        </p:nvSpPr>
        <p:spPr>
          <a:xfrm>
            <a:off x="6216837" y="5763011"/>
            <a:ext cx="848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36 varieties </a:t>
            </a:r>
          </a:p>
          <a:p>
            <a:pPr algn="ctr"/>
            <a:r>
              <a:rPr lang="en-GB" sz="1100" dirty="0"/>
              <a:t>(3 rep)</a:t>
            </a:r>
            <a:endParaRPr lang="en-CH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446964-9A4D-4166-B2F1-BDE59EE22A5C}"/>
              </a:ext>
            </a:extLst>
          </p:cNvPr>
          <p:cNvSpPr txBox="1"/>
          <p:nvPr/>
        </p:nvSpPr>
        <p:spPr>
          <a:xfrm>
            <a:off x="6947508" y="5763010"/>
            <a:ext cx="848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36 varieties </a:t>
            </a:r>
          </a:p>
          <a:p>
            <a:pPr algn="ctr"/>
            <a:r>
              <a:rPr lang="en-GB" sz="1100" dirty="0"/>
              <a:t>(3 rep)</a:t>
            </a:r>
            <a:endParaRPr lang="en-CH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EF1D67-AB79-2473-6E1B-59A3281FF291}"/>
              </a:ext>
            </a:extLst>
          </p:cNvPr>
          <p:cNvSpPr txBox="1"/>
          <p:nvPr/>
        </p:nvSpPr>
        <p:spPr>
          <a:xfrm>
            <a:off x="7672471" y="5762146"/>
            <a:ext cx="848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36 varieties </a:t>
            </a:r>
          </a:p>
          <a:p>
            <a:pPr algn="ctr"/>
            <a:r>
              <a:rPr lang="en-GB" sz="1100" dirty="0"/>
              <a:t>(3 rep)</a:t>
            </a:r>
            <a:endParaRPr lang="en-CH" sz="11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27F9E22-87C4-B859-B0CB-9E3E8FD40D7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548147" y="4375779"/>
            <a:ext cx="1057773" cy="589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8897EAB-2C10-369F-4F2B-5A5C30682A0B}"/>
              </a:ext>
            </a:extLst>
          </p:cNvPr>
          <p:cNvSpPr txBox="1"/>
          <p:nvPr/>
        </p:nvSpPr>
        <p:spPr>
          <a:xfrm>
            <a:off x="8365298" y="4931054"/>
            <a:ext cx="1055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 reduced</a:t>
            </a:r>
            <a:endParaRPr lang="en-CH" sz="12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8355A01-A7BC-F241-A4E4-EAF553E53E14}"/>
              </a:ext>
            </a:extLst>
          </p:cNvPr>
          <p:cNvCxnSpPr>
            <a:cxnSpLocks/>
          </p:cNvCxnSpPr>
          <p:nvPr/>
        </p:nvCxnSpPr>
        <p:spPr>
          <a:xfrm>
            <a:off x="8809460" y="5177904"/>
            <a:ext cx="0" cy="53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DA95B98-DD13-0F25-581F-7ED794890A02}"/>
              </a:ext>
            </a:extLst>
          </p:cNvPr>
          <p:cNvSpPr txBox="1"/>
          <p:nvPr/>
        </p:nvSpPr>
        <p:spPr>
          <a:xfrm>
            <a:off x="8421490" y="5774928"/>
            <a:ext cx="848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36 varieties </a:t>
            </a:r>
          </a:p>
          <a:p>
            <a:pPr algn="ctr"/>
            <a:r>
              <a:rPr lang="en-GB" sz="1100" dirty="0"/>
              <a:t>(3 rep)</a:t>
            </a:r>
            <a:endParaRPr lang="en-CH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5CBDD-EE65-5C8A-2BE0-3A30A47D4152}"/>
              </a:ext>
            </a:extLst>
          </p:cNvPr>
          <p:cNvSpPr txBox="1"/>
          <p:nvPr/>
        </p:nvSpPr>
        <p:spPr>
          <a:xfrm>
            <a:off x="945650" y="4009597"/>
            <a:ext cx="76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YEAR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EE067-B035-9A4F-856E-DABF398AE4B8}"/>
              </a:ext>
            </a:extLst>
          </p:cNvPr>
          <p:cNvSpPr txBox="1"/>
          <p:nvPr/>
        </p:nvSpPr>
        <p:spPr>
          <a:xfrm>
            <a:off x="565195" y="4891383"/>
            <a:ext cx="133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 treatment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D1DD8-DD0C-B3A3-3658-74F9D6C914D6}"/>
              </a:ext>
            </a:extLst>
          </p:cNvPr>
          <p:cNvSpPr txBox="1"/>
          <p:nvPr/>
        </p:nvSpPr>
        <p:spPr>
          <a:xfrm>
            <a:off x="894603" y="5710736"/>
            <a:ext cx="98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Variety</a:t>
            </a:r>
            <a:endParaRPr lang="en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6458B9-14FD-97E8-0FA5-A26AAB624B33}"/>
              </a:ext>
            </a:extLst>
          </p:cNvPr>
          <p:cNvSpPr/>
          <p:nvPr/>
        </p:nvSpPr>
        <p:spPr>
          <a:xfrm>
            <a:off x="635000" y="3835400"/>
            <a:ext cx="8375650" cy="618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48D4BC-E449-527F-BDD8-C4C7AF53FD80}"/>
              </a:ext>
            </a:extLst>
          </p:cNvPr>
          <p:cNvSpPr/>
          <p:nvPr/>
        </p:nvSpPr>
        <p:spPr>
          <a:xfrm>
            <a:off x="470013" y="4794665"/>
            <a:ext cx="8799823" cy="61800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F60390-F061-F01E-94BF-64EAD344A872}"/>
              </a:ext>
            </a:extLst>
          </p:cNvPr>
          <p:cNvSpPr/>
          <p:nvPr/>
        </p:nvSpPr>
        <p:spPr>
          <a:xfrm>
            <a:off x="645220" y="5660370"/>
            <a:ext cx="8799823" cy="6180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4929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62277-C86E-843E-8F1C-4AEF43B9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N0 analysis: 2024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3AD09-11EA-A864-5579-E6D24FCDD6E5}"/>
              </a:ext>
            </a:extLst>
          </p:cNvPr>
          <p:cNvSpPr txBox="1"/>
          <p:nvPr/>
        </p:nvSpPr>
        <p:spPr>
          <a:xfrm>
            <a:off x="1458339" y="1530178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9F330-EF8D-EE85-E91C-905843A1EFAB}"/>
              </a:ext>
            </a:extLst>
          </p:cNvPr>
          <p:cNvSpPr txBox="1"/>
          <p:nvPr/>
        </p:nvSpPr>
        <p:spPr>
          <a:xfrm>
            <a:off x="7634882" y="1530178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35B1C-BC1C-36BE-3A32-E2B4F638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2" y="2072446"/>
            <a:ext cx="5561918" cy="3941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4C538F-29B2-CEAB-900A-855A8EF24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142" y="1989793"/>
            <a:ext cx="5392472" cy="382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5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968728-D8CA-84FC-47F3-8B3F4320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2" y="269044"/>
            <a:ext cx="10515600" cy="1325563"/>
          </a:xfrm>
        </p:spPr>
        <p:txBody>
          <a:bodyPr/>
          <a:lstStyle/>
          <a:p>
            <a:r>
              <a:rPr lang="en-GB" dirty="0"/>
              <a:t>Conventional N analysis: 2023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3385E-41D8-2F19-1B7C-E3D82B8799BA}"/>
              </a:ext>
            </a:extLst>
          </p:cNvPr>
          <p:cNvSpPr txBox="1"/>
          <p:nvPr/>
        </p:nvSpPr>
        <p:spPr>
          <a:xfrm>
            <a:off x="1458339" y="1619078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4AAE6-94DB-0A34-0548-E635A4430F9C}"/>
              </a:ext>
            </a:extLst>
          </p:cNvPr>
          <p:cNvSpPr txBox="1"/>
          <p:nvPr/>
        </p:nvSpPr>
        <p:spPr>
          <a:xfrm>
            <a:off x="7438032" y="1619078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42D98-CF0F-CF57-C2AC-C09B502D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14" y="2417294"/>
            <a:ext cx="5322828" cy="391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CF7A0-A427-D55A-77D9-2941F5C6C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110" y="2336799"/>
            <a:ext cx="5895176" cy="41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1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B817-FA33-1F98-D066-30A8201A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preparation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3B6C-6F39-D60E-0D8F-78704299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The varieties tested are not always the same over years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Find common varieties tested over 4 years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r>
              <a:rPr lang="en-GB" dirty="0"/>
              <a:t>The measurements to evaluate the variety performance are not always the same over years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Find common variables measured over 4 years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r>
              <a:rPr lang="en-GB" dirty="0"/>
              <a:t>Due to experimental issue some values are lost and one replicate less can imbalance the statistical analysis (especially with rep=3)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Remove varieties with not sufficient replicates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r>
              <a:rPr lang="en-GB" dirty="0"/>
              <a:t>Datasets are stored by years on excel sheet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Merge datasets for over years analysis and visualisation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579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9423-384D-C850-D591-879576A8A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5" y="160588"/>
            <a:ext cx="10515600" cy="1325563"/>
          </a:xfrm>
        </p:spPr>
        <p:txBody>
          <a:bodyPr/>
          <a:lstStyle/>
          <a:p>
            <a:r>
              <a:rPr lang="en-GB" dirty="0"/>
              <a:t>Estimate statistical differences: grain yield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86CDF-9EC0-E49B-D6FE-4A8ED7DD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2" y="1383420"/>
            <a:ext cx="5754856" cy="52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8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358F-78F9-2ABF-D493-DA0737E9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parameters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820FE-932A-2821-E5A0-5A49BF98A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4780"/>
          </a:xfrm>
        </p:spPr>
        <p:txBody>
          <a:bodyPr/>
          <a:lstStyle/>
          <a:p>
            <a:r>
              <a:rPr lang="en-GB" dirty="0"/>
              <a:t>Response variable: grain yield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3 factors can be considered as explanatory variables: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Varieties : 10 levels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 treatment: 2 levels (N0, Conventional)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Years: 4 levels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8854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0BB-5B9F-30EA-C959-F9279A7A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test options: ANOVA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50296-BB4D-B9DA-2E65-18EAD916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30553" cy="3059196"/>
          </a:xfrm>
        </p:spPr>
        <p:txBody>
          <a:bodyPr/>
          <a:lstStyle/>
          <a:p>
            <a:r>
              <a:rPr lang="en-GB" dirty="0"/>
              <a:t>Model assumption: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Independence of Observations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Normality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Homogeneity of Variances (Homoscedasticity)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Additivity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Fixed Effects</a:t>
            </a:r>
            <a:endParaRPr lang="en-CH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85ADFCD5-142F-0CBD-55FE-029C95DAB9F6}"/>
              </a:ext>
            </a:extLst>
          </p:cNvPr>
          <p:cNvSpPr/>
          <p:nvPr/>
        </p:nvSpPr>
        <p:spPr>
          <a:xfrm>
            <a:off x="5719010" y="2219199"/>
            <a:ext cx="643691" cy="7425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46F491C8-841F-BCAE-13E5-53632A06D9EE}"/>
              </a:ext>
            </a:extLst>
          </p:cNvPr>
          <p:cNvSpPr/>
          <p:nvPr/>
        </p:nvSpPr>
        <p:spPr>
          <a:xfrm>
            <a:off x="2769268" y="2740569"/>
            <a:ext cx="643691" cy="7425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81956-9BB1-4A9A-D751-8AA17AE02A58}"/>
              </a:ext>
            </a:extLst>
          </p:cNvPr>
          <p:cNvSpPr txBox="1"/>
          <p:nvPr/>
        </p:nvSpPr>
        <p:spPr>
          <a:xfrm>
            <a:off x="7624475" y="5768639"/>
            <a:ext cx="5336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CH" altLang="en-CH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jp-code-font-family)"/>
              </a:rPr>
              <a:t>Shapiro-Wilk test p-value: </a:t>
            </a:r>
            <a:r>
              <a:rPr kumimoji="0" lang="en-GB" altLang="en-CH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jp-code-font-family)"/>
              </a:rPr>
              <a:t>0.0067</a:t>
            </a:r>
            <a:r>
              <a:rPr kumimoji="0" lang="en-CH" altLang="en-CH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jp-code-font-family)"/>
              </a:rPr>
              <a:t> </a:t>
            </a:r>
            <a:endParaRPr kumimoji="0" lang="en-CH" altLang="en-CH" sz="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endParaRPr lang="en-CH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B8710-060B-26F3-02B3-2009C0BB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730" y="715877"/>
            <a:ext cx="3612709" cy="4932563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8632AF1A-8EC2-C14D-EE77-C4FE8D73F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H" altLang="en-CH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0.0066</a:t>
            </a:r>
            <a:r>
              <a:rPr kumimoji="0" lang="en-CH" altLang="en-CH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CH" alt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C90693-37CB-51FD-C29D-CD9E73988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959" y="4022003"/>
            <a:ext cx="4795280" cy="18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2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36EA-5B0B-2896-1EA3-2965FA48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distribution by N treatment blocks and years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45D42-BDC7-D8DC-1454-6611EEF5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5" y="1941331"/>
            <a:ext cx="4841913" cy="1950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0121F-E7A8-CCB3-73CF-3A5881814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504" y="1941331"/>
            <a:ext cx="5088782" cy="2032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D1426-55AF-2D25-6F43-38AF4FEEE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49" y="4370699"/>
            <a:ext cx="5182055" cy="2087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35D81-4609-0F67-5B01-4811578D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744" y="4305300"/>
            <a:ext cx="5281116" cy="2103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AF6DD1-59FC-91F7-B13D-FCB0AA31508D}"/>
              </a:ext>
            </a:extLst>
          </p:cNvPr>
          <p:cNvSpPr txBox="1"/>
          <p:nvPr/>
        </p:nvSpPr>
        <p:spPr>
          <a:xfrm>
            <a:off x="2927290" y="1631344"/>
            <a:ext cx="7847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2021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3C6E0-9514-ECE7-B3E9-544825C185B4}"/>
              </a:ext>
            </a:extLst>
          </p:cNvPr>
          <p:cNvSpPr txBox="1"/>
          <p:nvPr/>
        </p:nvSpPr>
        <p:spPr>
          <a:xfrm>
            <a:off x="7972818" y="1571999"/>
            <a:ext cx="7847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2022</a:t>
            </a:r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1F35D-3FB2-A404-58F8-9EBA2258C0EC}"/>
              </a:ext>
            </a:extLst>
          </p:cNvPr>
          <p:cNvSpPr txBox="1"/>
          <p:nvPr/>
        </p:nvSpPr>
        <p:spPr>
          <a:xfrm>
            <a:off x="2840203" y="4043056"/>
            <a:ext cx="7847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2023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FD249-1D60-E9A2-EB4C-8DB55FC72D7E}"/>
              </a:ext>
            </a:extLst>
          </p:cNvPr>
          <p:cNvSpPr txBox="1"/>
          <p:nvPr/>
        </p:nvSpPr>
        <p:spPr>
          <a:xfrm>
            <a:off x="8082932" y="4039843"/>
            <a:ext cx="7847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2024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18865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983</Words>
  <Application>Microsoft Office PowerPoint</Application>
  <PresentationFormat>Widescreen</PresentationFormat>
  <Paragraphs>176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var(--jp-code-font-family)</vt:lpstr>
      <vt:lpstr>Wingdings</vt:lpstr>
      <vt:lpstr>Office Theme</vt:lpstr>
      <vt:lpstr>Winter wheat varieties performance over years in variety trials in Switzerland</vt:lpstr>
      <vt:lpstr>Variety trial context</vt:lpstr>
      <vt:lpstr>Case study: variety trial with 2 modalities over years</vt:lpstr>
      <vt:lpstr>Case study: experimental design</vt:lpstr>
      <vt:lpstr>Data preparation</vt:lpstr>
      <vt:lpstr>Estimate statistical differences: grain yield</vt:lpstr>
      <vt:lpstr>Model parameters</vt:lpstr>
      <vt:lpstr>Statistical test options: ANOVA</vt:lpstr>
      <vt:lpstr>Data distribution by N treatment blocks and years</vt:lpstr>
      <vt:lpstr>Linear mixed model</vt:lpstr>
      <vt:lpstr>Fit linear mixed models for each N treatments</vt:lpstr>
      <vt:lpstr>N0 analysis: 2021</vt:lpstr>
      <vt:lpstr>Conventional N analysis: 2021</vt:lpstr>
      <vt:lpstr>N0 analysis: 2022</vt:lpstr>
      <vt:lpstr>Conventional N analysis: 2022</vt:lpstr>
      <vt:lpstr>N0 analysis: 2023</vt:lpstr>
      <vt:lpstr>Conventional N analysis: 2023</vt:lpstr>
      <vt:lpstr>N0 analysis: 2024</vt:lpstr>
      <vt:lpstr>Conventional N analysis: 2024</vt:lpstr>
      <vt:lpstr>Summary: statistical differences between varieties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N0 analysis: 2021</vt:lpstr>
      <vt:lpstr>Conventional N analysis: 2021</vt:lpstr>
      <vt:lpstr>N0 analysis: 2022</vt:lpstr>
      <vt:lpstr>Conventional N analysis: 2022</vt:lpstr>
      <vt:lpstr>N0 analysis: 2023</vt:lpstr>
      <vt:lpstr>Conventional N analysis: 2023</vt:lpstr>
      <vt:lpstr>N0 analysis: 2024</vt:lpstr>
      <vt:lpstr>Conventional N analysis: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Nicolas Vuille-dit-Bille</dc:creator>
  <cp:lastModifiedBy>Nicolas Vuille-dit-Bille</cp:lastModifiedBy>
  <cp:revision>10</cp:revision>
  <dcterms:created xsi:type="dcterms:W3CDTF">2024-09-10T16:13:52Z</dcterms:created>
  <dcterms:modified xsi:type="dcterms:W3CDTF">2024-09-16T20:11:53Z</dcterms:modified>
</cp:coreProperties>
</file>